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62" r:id="rId5"/>
    <p:sldId id="261" r:id="rId6"/>
    <p:sldId id="265" r:id="rId7"/>
    <p:sldId id="267" r:id="rId8"/>
    <p:sldId id="266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5805F-45EB-4C55-AE66-C41A8E69AC37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DE2E5-DA3F-4390-B8DE-40C86282A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7432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Документация педагога дополнительного образования»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>Документация педагога дополнительного образования, обязательная для составления </a:t>
            </a:r>
            <a:r>
              <a:rPr lang="ru-RU" sz="2800" b="1" i="1" dirty="0" err="1" smtClean="0"/>
              <a:t>портфолио</a:t>
            </a:r>
            <a:r>
              <a:rPr lang="ru-RU" sz="2800" b="1" i="1" dirty="0" smtClean="0"/>
              <a:t> к аттестации: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770120"/>
          </a:xfrm>
        </p:spPr>
        <p:txBody>
          <a:bodyPr>
            <a:noAutofit/>
          </a:bodyPr>
          <a:lstStyle/>
          <a:p>
            <a:r>
              <a:rPr lang="ru-RU" sz="1600" dirty="0" smtClean="0"/>
              <a:t> Дополнительная образовательная программа. (Рецензия к  авторской программе).</a:t>
            </a:r>
          </a:p>
          <a:p>
            <a:pPr lvl="0"/>
            <a:r>
              <a:rPr lang="ru-RU" sz="1600" dirty="0" smtClean="0"/>
              <a:t>Заполненные диагностические материалы (на начало и конец каждого года с выводами и % усвоения программы воспитанниками).</a:t>
            </a:r>
          </a:p>
          <a:p>
            <a:pPr lvl="0"/>
            <a:r>
              <a:rPr lang="ru-RU" sz="1600" dirty="0" smtClean="0"/>
              <a:t>План работы на каждый год.</a:t>
            </a:r>
          </a:p>
          <a:p>
            <a:pPr lvl="0"/>
            <a:r>
              <a:rPr lang="ru-RU" sz="1600" dirty="0" smtClean="0"/>
              <a:t>Программы и сценарии мероприятий согласно плана воспитательной работы.</a:t>
            </a:r>
          </a:p>
          <a:p>
            <a:pPr lvl="0"/>
            <a:r>
              <a:rPr lang="ru-RU" sz="1600" dirty="0" smtClean="0"/>
              <a:t>Журнал консультаций с родителями (тетрадь, прошита, пронумерована).</a:t>
            </a:r>
          </a:p>
          <a:p>
            <a:pPr lvl="0"/>
            <a:r>
              <a:rPr lang="ru-RU" sz="1600" dirty="0" smtClean="0"/>
              <a:t>Журнал протоколов родительских собраний (тетрадь, прошита, пронумерована).</a:t>
            </a:r>
          </a:p>
          <a:p>
            <a:pPr lvl="0"/>
            <a:r>
              <a:rPr lang="ru-RU" sz="1600" dirty="0" smtClean="0"/>
              <a:t>Программы и сценарии мероприятий согласно плана работы с родителями.</a:t>
            </a:r>
          </a:p>
          <a:p>
            <a:pPr lvl="0"/>
            <a:r>
              <a:rPr lang="ru-RU" sz="1600" dirty="0" smtClean="0"/>
              <a:t>Материалы анкетирования родителей.</a:t>
            </a:r>
          </a:p>
          <a:p>
            <a:pPr lvl="0"/>
            <a:r>
              <a:rPr lang="ru-RU" sz="1600" dirty="0" smtClean="0"/>
              <a:t>Памятки для родителей.</a:t>
            </a:r>
          </a:p>
          <a:p>
            <a:pPr lvl="0"/>
            <a:r>
              <a:rPr lang="ru-RU" sz="1600" dirty="0" smtClean="0"/>
              <a:t>Публичное представление собственного опыта работы (не менее 2 занятий/мероприятий).</a:t>
            </a:r>
          </a:p>
          <a:p>
            <a:pPr lvl="0"/>
            <a:r>
              <a:rPr lang="ru-RU" sz="1600" dirty="0" smtClean="0"/>
              <a:t>Выступления на МО, </a:t>
            </a:r>
            <a:r>
              <a:rPr lang="ru-RU" sz="1600" dirty="0" err="1" smtClean="0"/>
              <a:t>Педмастерских</a:t>
            </a:r>
            <a:r>
              <a:rPr lang="ru-RU" sz="1600" dirty="0" smtClean="0"/>
              <a:t>, программы мероприятий и мастер-классов.</a:t>
            </a:r>
          </a:p>
          <a:p>
            <a:pPr lvl="0"/>
            <a:r>
              <a:rPr lang="ru-RU" sz="1600" dirty="0" smtClean="0"/>
              <a:t>Результаты участия в профессиональных педагогических конкурсах.</a:t>
            </a:r>
          </a:p>
          <a:p>
            <a:pPr lvl="0"/>
            <a:r>
              <a:rPr lang="ru-RU" sz="1600" dirty="0" smtClean="0"/>
              <a:t>Результаты участия учащихся в конкурсах (учитывается уровень и количество участников).</a:t>
            </a:r>
          </a:p>
          <a:p>
            <a:pPr lvl="0"/>
            <a:r>
              <a:rPr lang="ru-RU" sz="1600" dirty="0" smtClean="0"/>
              <a:t>Использование Интернет-ресурсов (</a:t>
            </a:r>
            <a:r>
              <a:rPr lang="ru-RU" sz="1600" dirty="0" err="1" smtClean="0"/>
              <a:t>скриншоты</a:t>
            </a:r>
            <a:r>
              <a:rPr lang="ru-RU" sz="1600" dirty="0" smtClean="0"/>
              <a:t> сайтов), публикации на сайте ЦДТ.</a:t>
            </a:r>
          </a:p>
          <a:p>
            <a:pPr lvl="0"/>
            <a:r>
              <a:rPr lang="ru-RU" sz="1600" dirty="0" smtClean="0"/>
              <a:t>Публикации педагога в СМИ.</a:t>
            </a:r>
          </a:p>
          <a:p>
            <a:pPr lvl="0"/>
            <a:r>
              <a:rPr lang="ru-RU" sz="1600" dirty="0" smtClean="0"/>
              <a:t>Презентации, фото и видеоматериалы записываются на диск, прилагаются к </a:t>
            </a:r>
            <a:r>
              <a:rPr lang="ru-RU" sz="1600" dirty="0" err="1" smtClean="0"/>
              <a:t>Портфолио</a:t>
            </a:r>
            <a:r>
              <a:rPr lang="ru-RU" sz="1600" dirty="0" smtClean="0"/>
              <a:t> педагога.</a:t>
            </a:r>
          </a:p>
          <a:p>
            <a:pPr lvl="0"/>
            <a:r>
              <a:rPr lang="ru-RU" sz="1600" dirty="0" smtClean="0"/>
              <a:t>Материалы участия педагога в проектах УДОД.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ru-RU" b="1" dirty="0" smtClean="0"/>
              <a:t>Документ; документированная информация:</a:t>
            </a:r>
            <a:r>
              <a:rPr lang="ru-RU" dirty="0" smtClean="0"/>
              <a:t> Зафиксированная на материальном носителе информация с реквизитами, позволяющими ее идентифицировать</a:t>
            </a:r>
          </a:p>
          <a:p>
            <a:r>
              <a:rPr lang="ru-RU" b="1" dirty="0" smtClean="0"/>
              <a:t>Внешние признаки документа:</a:t>
            </a:r>
            <a:r>
              <a:rPr lang="ru-RU" dirty="0" smtClean="0"/>
              <a:t> Признаки, отражающие форму и размер документа, носитель информации, способ записи, элементы оформления</a:t>
            </a:r>
          </a:p>
          <a:p>
            <a:r>
              <a:rPr lang="ru-RU" b="1" dirty="0" smtClean="0"/>
              <a:t>Носитель документированной информации:</a:t>
            </a:r>
            <a:r>
              <a:rPr lang="ru-RU" dirty="0" smtClean="0"/>
              <a:t> Материальный объект, используемый для закрепления и хранения на нем речевой, звуковой или изобразительной информации, в том числе в преобразованном виде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Документирование</a:t>
            </a:r>
            <a:r>
              <a:rPr lang="ru-RU" dirty="0" smtClean="0"/>
              <a:t> является обязательным, предписывается законом и является средством укрепления контроля и законности деятельности учреждения, его подразделений и всех должностных лиц.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Планирование своей деятельности педагог осуществляет посредством разработки учебной документации, которая в свою очередь помогает грамотно организовать занятия, рационально использовать учебное время, эффективно отслеживать результаты.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технологии организации работы с документами и от качества создаваемых документов зависит не только оперативность и эффективность работы, но и общие показатели результатов деятельности педагога в частности и учреждения в целом.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Учебно-воспитательная работа педагогов обеспечивается системой взаимосвязанных документов, перечень которых  ежегодно определяется методическим (или иным) советом и утверждается директором образовательного учреждения.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разработке документов педагог должен руководствоваться нормативными документами всех уровней, в том числе и локальными актами образовательного учреждения. </a:t>
            </a:r>
          </a:p>
          <a:p>
            <a:r>
              <a:rPr lang="ru-RU" dirty="0" smtClean="0"/>
              <a:t>Циклограмма отчетности педагога составляется и утверждается ежегодно руководителем образовательного учреждения перед началом учебного года.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подготовке и оформлении документов следует соблюдать правила, обеспечивающие:</a:t>
            </a:r>
          </a:p>
          <a:p>
            <a:pPr lvl="0"/>
            <a:r>
              <a:rPr lang="ru-RU" dirty="0" smtClean="0"/>
              <a:t>юридическую /нормативную/ силу документа;</a:t>
            </a:r>
          </a:p>
          <a:p>
            <a:pPr lvl="0"/>
            <a:r>
              <a:rPr lang="ru-RU" dirty="0" smtClean="0"/>
              <a:t>оперативное и качественное их исполнение;</a:t>
            </a:r>
          </a:p>
          <a:p>
            <a:pPr lvl="0"/>
            <a:r>
              <a:rPr lang="ru-RU" dirty="0" smtClean="0"/>
              <a:t>качество документов как источника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88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Примерный перечень документальной базы педагога: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389120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дополнительная общеобразовательная </a:t>
            </a:r>
            <a:r>
              <a:rPr lang="ru-RU" sz="1600" dirty="0" err="1" smtClean="0"/>
              <a:t>общеразвивающая</a:t>
            </a:r>
            <a:r>
              <a:rPr lang="ru-RU" sz="1600" dirty="0" smtClean="0"/>
              <a:t> программа (далее ДООП);</a:t>
            </a:r>
          </a:p>
          <a:p>
            <a:pPr lvl="0"/>
            <a:r>
              <a:rPr lang="ru-RU" sz="1600" dirty="0" smtClean="0"/>
              <a:t>учебно-методический комплекс (далее УМК) к ДООП;</a:t>
            </a:r>
          </a:p>
          <a:p>
            <a:pPr lvl="0"/>
            <a:r>
              <a:rPr lang="ru-RU" sz="1600" dirty="0" smtClean="0"/>
              <a:t>календарно-тематический план на год к программе (далее КТП);</a:t>
            </a:r>
          </a:p>
          <a:p>
            <a:pPr lvl="0"/>
            <a:r>
              <a:rPr lang="ru-RU" sz="1600" dirty="0" smtClean="0"/>
              <a:t>план работы и отчет работы за учебный год;</a:t>
            </a:r>
          </a:p>
          <a:p>
            <a:pPr lvl="0"/>
            <a:r>
              <a:rPr lang="ru-RU" sz="1600" dirty="0" smtClean="0"/>
              <a:t>план работы и отчет работы за месяц;</a:t>
            </a:r>
          </a:p>
          <a:p>
            <a:pPr lvl="0"/>
            <a:r>
              <a:rPr lang="ru-RU" sz="1600" dirty="0" smtClean="0"/>
              <a:t>списки учащихся по группам; </a:t>
            </a:r>
          </a:p>
          <a:p>
            <a:pPr lvl="0"/>
            <a:r>
              <a:rPr lang="ru-RU" sz="1600" dirty="0" smtClean="0"/>
              <a:t>репертуарный план;</a:t>
            </a:r>
          </a:p>
          <a:p>
            <a:pPr lvl="0"/>
            <a:r>
              <a:rPr lang="ru-RU" sz="1600" dirty="0" smtClean="0"/>
              <a:t>индивидуальный образовательный маршрут (ИОМ);</a:t>
            </a:r>
          </a:p>
          <a:p>
            <a:pPr lvl="0"/>
            <a:r>
              <a:rPr lang="ru-RU" sz="1600" dirty="0" smtClean="0"/>
              <a:t>график работы;</a:t>
            </a:r>
          </a:p>
          <a:p>
            <a:pPr lvl="0"/>
            <a:r>
              <a:rPr lang="ru-RU" sz="1600" dirty="0" smtClean="0"/>
              <a:t>расписание занятий групп;</a:t>
            </a:r>
          </a:p>
          <a:p>
            <a:pPr lvl="0"/>
            <a:r>
              <a:rPr lang="ru-RU" sz="1600" dirty="0" smtClean="0"/>
              <a:t>протоколы/ оценочные листы промежуточной/итоговой аттестации учащихся;</a:t>
            </a:r>
          </a:p>
          <a:p>
            <a:pPr lvl="0"/>
            <a:r>
              <a:rPr lang="ru-RU" sz="1600" dirty="0" smtClean="0"/>
              <a:t>журнал учета работы детского объединения (на каждую группу);</a:t>
            </a:r>
          </a:p>
          <a:p>
            <a:pPr lvl="0"/>
            <a:r>
              <a:rPr lang="ru-RU" sz="1600" dirty="0" smtClean="0"/>
              <a:t>положение о детском объединении;</a:t>
            </a:r>
          </a:p>
          <a:p>
            <a:pPr lvl="0"/>
            <a:r>
              <a:rPr lang="ru-RU" sz="1600" dirty="0" smtClean="0"/>
              <a:t>отчет о выполнении муниципального задания (</a:t>
            </a:r>
            <a:r>
              <a:rPr lang="ru-RU" sz="1600" dirty="0" err="1" smtClean="0"/>
              <a:t>чел-час</a:t>
            </a:r>
            <a:r>
              <a:rPr lang="ru-RU" sz="1600" dirty="0" smtClean="0"/>
              <a:t>) за месяц;  </a:t>
            </a:r>
          </a:p>
          <a:p>
            <a:pPr lvl="0"/>
            <a:r>
              <a:rPr lang="ru-RU" sz="1600" dirty="0" smtClean="0"/>
              <a:t>журнал проведения инструктажей с учащимися по охране труда (выходы, экскурсии и пр.);</a:t>
            </a:r>
          </a:p>
          <a:p>
            <a:pPr lvl="0"/>
            <a:r>
              <a:rPr lang="ru-RU" sz="1600" dirty="0" smtClean="0"/>
              <a:t>протоколы родительских собраний;</a:t>
            </a:r>
          </a:p>
          <a:p>
            <a:pPr lvl="0"/>
            <a:r>
              <a:rPr lang="ru-RU" sz="1600" dirty="0" err="1" smtClean="0"/>
              <a:t>портфолио</a:t>
            </a:r>
            <a:r>
              <a:rPr lang="ru-RU" sz="1600" dirty="0" smtClean="0"/>
              <a:t> педагога и т.д.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383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«Документация педагога дополнительного образования»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Примерный перечень документальной базы педагога:</vt:lpstr>
      <vt:lpstr>Документация педагога дополнительного образования, обязательная для составления портфолио к аттестации: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Номенклатура дел педагога дополнительного образования</dc:title>
  <dc:creator>пк</dc:creator>
  <cp:lastModifiedBy>пк</cp:lastModifiedBy>
  <cp:revision>18</cp:revision>
  <dcterms:created xsi:type="dcterms:W3CDTF">2017-05-10T15:56:03Z</dcterms:created>
  <dcterms:modified xsi:type="dcterms:W3CDTF">2017-05-12T06:30:29Z</dcterms:modified>
</cp:coreProperties>
</file>